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421" r:id="rId3"/>
    <p:sldId id="264" r:id="rId4"/>
    <p:sldId id="787" r:id="rId5"/>
    <p:sldId id="267" r:id="rId6"/>
    <p:sldId id="277" r:id="rId7"/>
    <p:sldId id="280" r:id="rId8"/>
    <p:sldId id="328" r:id="rId9"/>
    <p:sldId id="329" r:id="rId10"/>
    <p:sldId id="330" r:id="rId11"/>
    <p:sldId id="327" r:id="rId12"/>
    <p:sldId id="335" r:id="rId13"/>
    <p:sldId id="337" r:id="rId14"/>
    <p:sldId id="338" r:id="rId15"/>
    <p:sldId id="336" r:id="rId16"/>
    <p:sldId id="339" r:id="rId17"/>
    <p:sldId id="333" r:id="rId18"/>
    <p:sldId id="789" r:id="rId19"/>
    <p:sldId id="340" r:id="rId20"/>
    <p:sldId id="341" r:id="rId21"/>
    <p:sldId id="790" r:id="rId22"/>
    <p:sldId id="332" r:id="rId23"/>
    <p:sldId id="791" r:id="rId24"/>
    <p:sldId id="344" r:id="rId25"/>
    <p:sldId id="794" r:id="rId26"/>
    <p:sldId id="792" r:id="rId27"/>
    <p:sldId id="346" r:id="rId28"/>
    <p:sldId id="793" r:id="rId29"/>
    <p:sldId id="7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FB6547"/>
    <a:srgbClr val="97CA78"/>
    <a:srgbClr val="CAE4BA"/>
    <a:srgbClr val="CDE4BE"/>
    <a:srgbClr val="DBECD0"/>
    <a:srgbClr val="D8EACC"/>
    <a:srgbClr val="FAC6C2"/>
    <a:srgbClr val="DEECD4"/>
    <a:srgbClr val="F1F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45 degree Amplitude</a:t>
            </a:r>
            <a:r>
              <a:rPr lang="en-GB" baseline="0" dirty="0"/>
              <a:t> drop off against PCS – 4MHz 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669145523476229E-2"/>
          <c:y val="0.14561740783121735"/>
          <c:w val="0.88962197692795464"/>
          <c:h val="0.6714577865266842"/>
        </c:manualLayout>
      </c:layout>
      <c:lineChart>
        <c:grouping val="standar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12.5mm 40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Sheet1!$C$4:$U$4</c:f>
              <c:numCache>
                <c:formatCode>General</c:formatCode>
                <c:ptCount val="19"/>
                <c:pt idx="0">
                  <c:v>-22.5</c:v>
                </c:pt>
                <c:pt idx="1">
                  <c:v>-20</c:v>
                </c:pt>
                <c:pt idx="2">
                  <c:v>-17.5</c:v>
                </c:pt>
                <c:pt idx="3">
                  <c:v>-15</c:v>
                </c:pt>
                <c:pt idx="4">
                  <c:v>-12.5</c:v>
                </c:pt>
                <c:pt idx="5">
                  <c:v>-10</c:v>
                </c:pt>
                <c:pt idx="6">
                  <c:v>-7.5</c:v>
                </c:pt>
                <c:pt idx="7">
                  <c:v>-5</c:v>
                </c:pt>
                <c:pt idx="8">
                  <c:v>-2.5</c:v>
                </c:pt>
                <c:pt idx="9">
                  <c:v>0</c:v>
                </c:pt>
                <c:pt idx="10">
                  <c:v>2.5</c:v>
                </c:pt>
                <c:pt idx="11">
                  <c:v>5</c:v>
                </c:pt>
                <c:pt idx="12">
                  <c:v>7.5</c:v>
                </c:pt>
                <c:pt idx="13">
                  <c:v>10</c:v>
                </c:pt>
                <c:pt idx="14">
                  <c:v>12.5</c:v>
                </c:pt>
                <c:pt idx="15">
                  <c:v>15</c:v>
                </c:pt>
                <c:pt idx="16">
                  <c:v>17.5</c:v>
                </c:pt>
                <c:pt idx="17">
                  <c:v>20</c:v>
                </c:pt>
                <c:pt idx="18">
                  <c:v>22.5</c:v>
                </c:pt>
              </c:numCache>
            </c:numRef>
          </c:cat>
          <c:val>
            <c:numRef>
              <c:f>Sheet1!$C$5:$U$5</c:f>
              <c:numCache>
                <c:formatCode>General</c:formatCode>
                <c:ptCount val="19"/>
                <c:pt idx="0">
                  <c:v>7</c:v>
                </c:pt>
                <c:pt idx="1">
                  <c:v>10</c:v>
                </c:pt>
                <c:pt idx="2">
                  <c:v>18</c:v>
                </c:pt>
                <c:pt idx="3">
                  <c:v>25</c:v>
                </c:pt>
                <c:pt idx="4">
                  <c:v>35</c:v>
                </c:pt>
                <c:pt idx="5">
                  <c:v>50</c:v>
                </c:pt>
                <c:pt idx="6">
                  <c:v>65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90</c:v>
                </c:pt>
                <c:pt idx="11">
                  <c:v>80</c:v>
                </c:pt>
                <c:pt idx="12">
                  <c:v>63</c:v>
                </c:pt>
                <c:pt idx="13">
                  <c:v>50</c:v>
                </c:pt>
                <c:pt idx="14">
                  <c:v>37</c:v>
                </c:pt>
                <c:pt idx="15">
                  <c:v>25</c:v>
                </c:pt>
                <c:pt idx="16">
                  <c:v>14</c:v>
                </c:pt>
                <c:pt idx="17">
                  <c:v>12</c:v>
                </c:pt>
                <c:pt idx="18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58-45AF-9C30-157632E4288A}"/>
            </c:ext>
          </c:extLst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10.0mm 40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Sheet1!$C$4:$U$4</c:f>
              <c:numCache>
                <c:formatCode>General</c:formatCode>
                <c:ptCount val="19"/>
                <c:pt idx="0">
                  <c:v>-22.5</c:v>
                </c:pt>
                <c:pt idx="1">
                  <c:v>-20</c:v>
                </c:pt>
                <c:pt idx="2">
                  <c:v>-17.5</c:v>
                </c:pt>
                <c:pt idx="3">
                  <c:v>-15</c:v>
                </c:pt>
                <c:pt idx="4">
                  <c:v>-12.5</c:v>
                </c:pt>
                <c:pt idx="5">
                  <c:v>-10</c:v>
                </c:pt>
                <c:pt idx="6">
                  <c:v>-7.5</c:v>
                </c:pt>
                <c:pt idx="7">
                  <c:v>-5</c:v>
                </c:pt>
                <c:pt idx="8">
                  <c:v>-2.5</c:v>
                </c:pt>
                <c:pt idx="9">
                  <c:v>0</c:v>
                </c:pt>
                <c:pt idx="10">
                  <c:v>2.5</c:v>
                </c:pt>
                <c:pt idx="11">
                  <c:v>5</c:v>
                </c:pt>
                <c:pt idx="12">
                  <c:v>7.5</c:v>
                </c:pt>
                <c:pt idx="13">
                  <c:v>10</c:v>
                </c:pt>
                <c:pt idx="14">
                  <c:v>12.5</c:v>
                </c:pt>
                <c:pt idx="15">
                  <c:v>15</c:v>
                </c:pt>
                <c:pt idx="16">
                  <c:v>17.5</c:v>
                </c:pt>
                <c:pt idx="17">
                  <c:v>20</c:v>
                </c:pt>
                <c:pt idx="18">
                  <c:v>22.5</c:v>
                </c:pt>
              </c:numCache>
            </c:numRef>
          </c:cat>
          <c:val>
            <c:numRef>
              <c:f>Sheet1!$C$6:$U$6</c:f>
              <c:numCache>
                <c:formatCode>General</c:formatCode>
                <c:ptCount val="19"/>
                <c:pt idx="0">
                  <c:v>3</c:v>
                </c:pt>
                <c:pt idx="1">
                  <c:v>8</c:v>
                </c:pt>
                <c:pt idx="2">
                  <c:v>12</c:v>
                </c:pt>
                <c:pt idx="3">
                  <c:v>18</c:v>
                </c:pt>
                <c:pt idx="4">
                  <c:v>30</c:v>
                </c:pt>
                <c:pt idx="5">
                  <c:v>45</c:v>
                </c:pt>
                <c:pt idx="6">
                  <c:v>60</c:v>
                </c:pt>
                <c:pt idx="7">
                  <c:v>75</c:v>
                </c:pt>
                <c:pt idx="8">
                  <c:v>90</c:v>
                </c:pt>
                <c:pt idx="9">
                  <c:v>100</c:v>
                </c:pt>
                <c:pt idx="10">
                  <c:v>90</c:v>
                </c:pt>
                <c:pt idx="11">
                  <c:v>75</c:v>
                </c:pt>
                <c:pt idx="12">
                  <c:v>55</c:v>
                </c:pt>
                <c:pt idx="13">
                  <c:v>42</c:v>
                </c:pt>
                <c:pt idx="14">
                  <c:v>30</c:v>
                </c:pt>
                <c:pt idx="15">
                  <c:v>16</c:v>
                </c:pt>
                <c:pt idx="16">
                  <c:v>8</c:v>
                </c:pt>
                <c:pt idx="17">
                  <c:v>5</c:v>
                </c:pt>
                <c:pt idx="1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58-45AF-9C30-157632E4288A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Sheet1!$C$4:$U$4</c:f>
              <c:numCache>
                <c:formatCode>General</c:formatCode>
                <c:ptCount val="19"/>
                <c:pt idx="0">
                  <c:v>-22.5</c:v>
                </c:pt>
                <c:pt idx="1">
                  <c:v>-20</c:v>
                </c:pt>
                <c:pt idx="2">
                  <c:v>-17.5</c:v>
                </c:pt>
                <c:pt idx="3">
                  <c:v>-15</c:v>
                </c:pt>
                <c:pt idx="4">
                  <c:v>-12.5</c:v>
                </c:pt>
                <c:pt idx="5">
                  <c:v>-10</c:v>
                </c:pt>
                <c:pt idx="6">
                  <c:v>-7.5</c:v>
                </c:pt>
                <c:pt idx="7">
                  <c:v>-5</c:v>
                </c:pt>
                <c:pt idx="8">
                  <c:v>-2.5</c:v>
                </c:pt>
                <c:pt idx="9">
                  <c:v>0</c:v>
                </c:pt>
                <c:pt idx="10">
                  <c:v>2.5</c:v>
                </c:pt>
                <c:pt idx="11">
                  <c:v>5</c:v>
                </c:pt>
                <c:pt idx="12">
                  <c:v>7.5</c:v>
                </c:pt>
                <c:pt idx="13">
                  <c:v>10</c:v>
                </c:pt>
                <c:pt idx="14">
                  <c:v>12.5</c:v>
                </c:pt>
                <c:pt idx="15">
                  <c:v>15</c:v>
                </c:pt>
                <c:pt idx="16">
                  <c:v>17.5</c:v>
                </c:pt>
                <c:pt idx="17">
                  <c:v>20</c:v>
                </c:pt>
                <c:pt idx="18">
                  <c:v>22.5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58-45AF-9C30-157632E42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6781456"/>
        <c:axId val="321654880"/>
      </c:lineChart>
      <c:catAx>
        <c:axId val="35678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654880"/>
        <c:crosses val="autoZero"/>
        <c:auto val="1"/>
        <c:lblAlgn val="ctr"/>
        <c:lblOffset val="100"/>
        <c:noMultiLvlLbl val="0"/>
      </c:catAx>
      <c:valAx>
        <c:axId val="32165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8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45 degree Amplitude</a:t>
            </a:r>
            <a:r>
              <a:rPr lang="en-GB" baseline="0" dirty="0"/>
              <a:t> drop off  against PCS – 4MHz optimised at different depths</a:t>
            </a:r>
            <a:endParaRPr lang="en-GB" dirty="0"/>
          </a:p>
        </c:rich>
      </c:tx>
      <c:layout>
        <c:manualLayout>
          <c:xMode val="edge"/>
          <c:yMode val="edge"/>
          <c:x val="0.36546296296296299"/>
          <c:y val="1.9642228626261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298775153105865E-2"/>
          <c:y val="0.15122947315300633"/>
          <c:w val="0.88962197692795464"/>
          <c:h val="0.6714577865266842"/>
        </c:manualLayout>
      </c:layout>
      <c:lineChart>
        <c:grouping val="standard"/>
        <c:varyColors val="0"/>
        <c:ser>
          <c:idx val="1"/>
          <c:order val="0"/>
          <c:tx>
            <c:strRef>
              <c:f>Sheet1!$B$6</c:f>
              <c:strCache>
                <c:ptCount val="1"/>
                <c:pt idx="0">
                  <c:v>10.0mm 40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Sheet1!$C$4:$U$4</c:f>
              <c:numCache>
                <c:formatCode>General</c:formatCode>
                <c:ptCount val="19"/>
                <c:pt idx="0">
                  <c:v>-22.5</c:v>
                </c:pt>
                <c:pt idx="1">
                  <c:v>-20</c:v>
                </c:pt>
                <c:pt idx="2">
                  <c:v>-17.5</c:v>
                </c:pt>
                <c:pt idx="3">
                  <c:v>-15</c:v>
                </c:pt>
                <c:pt idx="4">
                  <c:v>-12.5</c:v>
                </c:pt>
                <c:pt idx="5">
                  <c:v>-10</c:v>
                </c:pt>
                <c:pt idx="6">
                  <c:v>-7.5</c:v>
                </c:pt>
                <c:pt idx="7">
                  <c:v>-5</c:v>
                </c:pt>
                <c:pt idx="8">
                  <c:v>-2.5</c:v>
                </c:pt>
                <c:pt idx="9">
                  <c:v>0</c:v>
                </c:pt>
                <c:pt idx="10">
                  <c:v>2.5</c:v>
                </c:pt>
                <c:pt idx="11">
                  <c:v>5</c:v>
                </c:pt>
                <c:pt idx="12">
                  <c:v>7.5</c:v>
                </c:pt>
                <c:pt idx="13">
                  <c:v>10</c:v>
                </c:pt>
                <c:pt idx="14">
                  <c:v>12.5</c:v>
                </c:pt>
                <c:pt idx="15">
                  <c:v>15</c:v>
                </c:pt>
                <c:pt idx="16">
                  <c:v>17.5</c:v>
                </c:pt>
                <c:pt idx="17">
                  <c:v>20</c:v>
                </c:pt>
                <c:pt idx="18">
                  <c:v>22.5</c:v>
                </c:pt>
              </c:numCache>
            </c:numRef>
          </c:cat>
          <c:val>
            <c:numRef>
              <c:f>Sheet1!$C$6:$U$6</c:f>
              <c:numCache>
                <c:formatCode>General</c:formatCode>
                <c:ptCount val="19"/>
                <c:pt idx="0">
                  <c:v>3</c:v>
                </c:pt>
                <c:pt idx="1">
                  <c:v>8</c:v>
                </c:pt>
                <c:pt idx="2">
                  <c:v>12</c:v>
                </c:pt>
                <c:pt idx="3">
                  <c:v>18</c:v>
                </c:pt>
                <c:pt idx="4">
                  <c:v>30</c:v>
                </c:pt>
                <c:pt idx="5">
                  <c:v>45</c:v>
                </c:pt>
                <c:pt idx="6">
                  <c:v>60</c:v>
                </c:pt>
                <c:pt idx="7">
                  <c:v>75</c:v>
                </c:pt>
                <c:pt idx="8">
                  <c:v>90</c:v>
                </c:pt>
                <c:pt idx="9">
                  <c:v>100</c:v>
                </c:pt>
                <c:pt idx="10">
                  <c:v>90</c:v>
                </c:pt>
                <c:pt idx="11">
                  <c:v>75</c:v>
                </c:pt>
                <c:pt idx="12">
                  <c:v>55</c:v>
                </c:pt>
                <c:pt idx="13">
                  <c:v>42</c:v>
                </c:pt>
                <c:pt idx="14">
                  <c:v>30</c:v>
                </c:pt>
                <c:pt idx="15">
                  <c:v>16</c:v>
                </c:pt>
                <c:pt idx="16">
                  <c:v>8</c:v>
                </c:pt>
                <c:pt idx="17">
                  <c:v>5</c:v>
                </c:pt>
                <c:pt idx="1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D0-4622-95FD-ED4B7BAAD9B7}"/>
            </c:ext>
          </c:extLst>
        </c:ser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Sheet1!$C$4:$U$4</c:f>
              <c:numCache>
                <c:formatCode>General</c:formatCode>
                <c:ptCount val="19"/>
                <c:pt idx="0">
                  <c:v>-22.5</c:v>
                </c:pt>
                <c:pt idx="1">
                  <c:v>-20</c:v>
                </c:pt>
                <c:pt idx="2">
                  <c:v>-17.5</c:v>
                </c:pt>
                <c:pt idx="3">
                  <c:v>-15</c:v>
                </c:pt>
                <c:pt idx="4">
                  <c:v>-12.5</c:v>
                </c:pt>
                <c:pt idx="5">
                  <c:v>-10</c:v>
                </c:pt>
                <c:pt idx="6">
                  <c:v>-7.5</c:v>
                </c:pt>
                <c:pt idx="7">
                  <c:v>-5</c:v>
                </c:pt>
                <c:pt idx="8">
                  <c:v>-2.5</c:v>
                </c:pt>
                <c:pt idx="9">
                  <c:v>0</c:v>
                </c:pt>
                <c:pt idx="10">
                  <c:v>2.5</c:v>
                </c:pt>
                <c:pt idx="11">
                  <c:v>5</c:v>
                </c:pt>
                <c:pt idx="12">
                  <c:v>7.5</c:v>
                </c:pt>
                <c:pt idx="13">
                  <c:v>10</c:v>
                </c:pt>
                <c:pt idx="14">
                  <c:v>12.5</c:v>
                </c:pt>
                <c:pt idx="15">
                  <c:v>15</c:v>
                </c:pt>
                <c:pt idx="16">
                  <c:v>17.5</c:v>
                </c:pt>
                <c:pt idx="17">
                  <c:v>20</c:v>
                </c:pt>
                <c:pt idx="18">
                  <c:v>22.5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D0-4622-95FD-ED4B7BAAD9B7}"/>
            </c:ext>
          </c:extLst>
        </c:ser>
        <c:ser>
          <c:idx val="3"/>
          <c:order val="2"/>
          <c:tx>
            <c:strRef>
              <c:f>Sheet1!$B$7</c:f>
              <c:strCache>
                <c:ptCount val="1"/>
                <c:pt idx="0">
                  <c:v>10mm 25mm deep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Sheet1!$C$4:$U$4</c:f>
              <c:numCache>
                <c:formatCode>General</c:formatCode>
                <c:ptCount val="19"/>
                <c:pt idx="0">
                  <c:v>-22.5</c:v>
                </c:pt>
                <c:pt idx="1">
                  <c:v>-20</c:v>
                </c:pt>
                <c:pt idx="2">
                  <c:v>-17.5</c:v>
                </c:pt>
                <c:pt idx="3">
                  <c:v>-15</c:v>
                </c:pt>
                <c:pt idx="4">
                  <c:v>-12.5</c:v>
                </c:pt>
                <c:pt idx="5">
                  <c:v>-10</c:v>
                </c:pt>
                <c:pt idx="6">
                  <c:v>-7.5</c:v>
                </c:pt>
                <c:pt idx="7">
                  <c:v>-5</c:v>
                </c:pt>
                <c:pt idx="8">
                  <c:v>-2.5</c:v>
                </c:pt>
                <c:pt idx="9">
                  <c:v>0</c:v>
                </c:pt>
                <c:pt idx="10">
                  <c:v>2.5</c:v>
                </c:pt>
                <c:pt idx="11">
                  <c:v>5</c:v>
                </c:pt>
                <c:pt idx="12">
                  <c:v>7.5</c:v>
                </c:pt>
                <c:pt idx="13">
                  <c:v>10</c:v>
                </c:pt>
                <c:pt idx="14">
                  <c:v>12.5</c:v>
                </c:pt>
                <c:pt idx="15">
                  <c:v>15</c:v>
                </c:pt>
                <c:pt idx="16">
                  <c:v>17.5</c:v>
                </c:pt>
                <c:pt idx="17">
                  <c:v>20</c:v>
                </c:pt>
                <c:pt idx="18">
                  <c:v>22.5</c:v>
                </c:pt>
              </c:numCache>
            </c:numRef>
          </c:cat>
          <c:val>
            <c:numRef>
              <c:f>Sheet1!$C$7:$U$7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  <c:pt idx="4">
                  <c:v>12</c:v>
                </c:pt>
                <c:pt idx="5">
                  <c:v>25</c:v>
                </c:pt>
                <c:pt idx="6">
                  <c:v>40</c:v>
                </c:pt>
                <c:pt idx="7">
                  <c:v>62</c:v>
                </c:pt>
                <c:pt idx="8">
                  <c:v>85</c:v>
                </c:pt>
                <c:pt idx="9">
                  <c:v>100</c:v>
                </c:pt>
                <c:pt idx="10">
                  <c:v>85</c:v>
                </c:pt>
                <c:pt idx="11">
                  <c:v>75</c:v>
                </c:pt>
                <c:pt idx="12">
                  <c:v>50</c:v>
                </c:pt>
                <c:pt idx="13">
                  <c:v>25</c:v>
                </c:pt>
                <c:pt idx="14">
                  <c:v>12</c:v>
                </c:pt>
                <c:pt idx="15">
                  <c:v>7</c:v>
                </c:pt>
                <c:pt idx="16">
                  <c:v>3</c:v>
                </c:pt>
                <c:pt idx="17">
                  <c:v>1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D0-4622-95FD-ED4B7BAAD9B7}"/>
            </c:ext>
          </c:extLst>
        </c:ser>
        <c:ser>
          <c:idx val="4"/>
          <c:order val="3"/>
          <c:tx>
            <c:strRef>
              <c:f>Sheet1!$B$8</c:f>
              <c:strCache>
                <c:ptCount val="1"/>
                <c:pt idx="0">
                  <c:v>10mm 15mm deep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Sheet1!$C$4:$U$4</c:f>
              <c:numCache>
                <c:formatCode>General</c:formatCode>
                <c:ptCount val="19"/>
                <c:pt idx="0">
                  <c:v>-22.5</c:v>
                </c:pt>
                <c:pt idx="1">
                  <c:v>-20</c:v>
                </c:pt>
                <c:pt idx="2">
                  <c:v>-17.5</c:v>
                </c:pt>
                <c:pt idx="3">
                  <c:v>-15</c:v>
                </c:pt>
                <c:pt idx="4">
                  <c:v>-12.5</c:v>
                </c:pt>
                <c:pt idx="5">
                  <c:v>-10</c:v>
                </c:pt>
                <c:pt idx="6">
                  <c:v>-7.5</c:v>
                </c:pt>
                <c:pt idx="7">
                  <c:v>-5</c:v>
                </c:pt>
                <c:pt idx="8">
                  <c:v>-2.5</c:v>
                </c:pt>
                <c:pt idx="9">
                  <c:v>0</c:v>
                </c:pt>
                <c:pt idx="10">
                  <c:v>2.5</c:v>
                </c:pt>
                <c:pt idx="11">
                  <c:v>5</c:v>
                </c:pt>
                <c:pt idx="12">
                  <c:v>7.5</c:v>
                </c:pt>
                <c:pt idx="13">
                  <c:v>10</c:v>
                </c:pt>
                <c:pt idx="14">
                  <c:v>12.5</c:v>
                </c:pt>
                <c:pt idx="15">
                  <c:v>15</c:v>
                </c:pt>
                <c:pt idx="16">
                  <c:v>17.5</c:v>
                </c:pt>
                <c:pt idx="17">
                  <c:v>20</c:v>
                </c:pt>
                <c:pt idx="18">
                  <c:v>22.5</c:v>
                </c:pt>
              </c:numCache>
            </c:numRef>
          </c:cat>
          <c:val>
            <c:numRef>
              <c:f>Sheet1!$C$8:$U$8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10</c:v>
                </c:pt>
                <c:pt idx="6">
                  <c:v>25</c:v>
                </c:pt>
                <c:pt idx="7">
                  <c:v>50</c:v>
                </c:pt>
                <c:pt idx="8">
                  <c:v>85</c:v>
                </c:pt>
                <c:pt idx="9">
                  <c:v>100</c:v>
                </c:pt>
                <c:pt idx="10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4D0-4622-95FD-ED4B7BAAD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6299552"/>
        <c:axId val="356303864"/>
      </c:lineChart>
      <c:catAx>
        <c:axId val="35629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303864"/>
        <c:crosses val="autoZero"/>
        <c:auto val="1"/>
        <c:lblAlgn val="ctr"/>
        <c:lblOffset val="100"/>
        <c:noMultiLvlLbl val="0"/>
      </c:catAx>
      <c:valAx>
        <c:axId val="35630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29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0.58837</cdr:x>
      <cdr:y>0.26727</cdr:y>
    </cdr:from>
    <cdr:to>
      <cdr:x>0.74587</cdr:x>
      <cdr:y>0.31924</cdr:y>
    </cdr:to>
    <cdr:sp macro="" textlink="">
      <cdr:nvSpPr>
        <cdr:cNvPr id="2" name="Left Arrow 1"/>
        <cdr:cNvSpPr/>
      </cdr:nvSpPr>
      <cdr:spPr>
        <a:xfrm xmlns:a="http://schemas.openxmlformats.org/drawingml/2006/main" rot="20547543">
          <a:off x="4842070" y="1209653"/>
          <a:ext cx="1296144" cy="235214"/>
        </a:xfrm>
        <a:prstGeom xmlns:a="http://schemas.openxmlformats.org/drawingml/2006/main" prst="lef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E3E32-4E91-4411-BFBE-B7828D289DA9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A9DB1-E0CB-4417-B317-1BC20F45217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31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Conclusion</a:t>
            </a:r>
            <a:r>
              <a:rPr lang="en-GB" baseline="0" dirty="0"/>
              <a:t> - </a:t>
            </a:r>
            <a:r>
              <a:rPr lang="en-GB" dirty="0"/>
              <a:t>Better to use Beam amplitude loss to confirm range possible.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3CA2-BDD5-4325-9C9D-A0078697130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8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Adjust PCS to obtain maximum range, not as thought with beam</a:t>
            </a:r>
            <a:r>
              <a:rPr lang="en-GB" baseline="0" dirty="0"/>
              <a:t> width.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3CA2-BDD5-4325-9C9D-A0078697130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89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3CA2-BDD5-4325-9C9D-A0078697130A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93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3CA2-BDD5-4325-9C9D-A0078697130A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96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3CA2-BDD5-4325-9C9D-A0078697130A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891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3CA2-BDD5-4325-9C9D-A0078697130A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65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75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41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78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51" y="320675"/>
            <a:ext cx="83508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482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20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604" y="365125"/>
            <a:ext cx="871479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526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182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466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421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36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51" y="320675"/>
            <a:ext cx="83508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447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122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540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64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45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274639"/>
            <a:ext cx="8257117" cy="706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9184" y="1341438"/>
            <a:ext cx="57552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1" y="1341438"/>
            <a:ext cx="5755217" cy="452596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online image</a:t>
            </a:r>
            <a:endParaRPr lang="en-GB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D03AD5C-A215-452C-AA44-5094877B89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01595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16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604" y="365125"/>
            <a:ext cx="871479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35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90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48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861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83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19295-B00F-477B-87CF-7814CE2F0FEA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29F82-C051-4E1E-82D6-BC337D1D7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08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16494" y="365125"/>
            <a:ext cx="7959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98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16494" y="365125"/>
            <a:ext cx="7959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6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20209" y="715169"/>
            <a:ext cx="13032418" cy="2387600"/>
          </a:xfrm>
        </p:spPr>
        <p:txBody>
          <a:bodyPr>
            <a:normAutofit fontScale="90000"/>
          </a:bodyPr>
          <a:lstStyle/>
          <a:p>
            <a:br>
              <a:rPr lang="en-GB" sz="4400" b="1" i="1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</a:br>
            <a:br>
              <a:rPr lang="en-GB" sz="4400" b="1" i="1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</a:br>
            <a:br>
              <a:rPr lang="en-GB" sz="4400" b="1" i="1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</a:br>
            <a:br>
              <a:rPr lang="en-GB" sz="4400" b="1" i="1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4400" b="1" i="0" dirty="0" err="1">
                <a:solidFill>
                  <a:srgbClr val="005BA1"/>
                </a:solidFill>
                <a:effectLst/>
              </a:rPr>
              <a:t>Măsurarea</a:t>
            </a:r>
            <a:r>
              <a:rPr lang="en-GB" sz="44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4400" b="1" i="0" dirty="0" err="1">
                <a:solidFill>
                  <a:srgbClr val="005BA1"/>
                </a:solidFill>
                <a:effectLst/>
              </a:rPr>
              <a:t>grosimii</a:t>
            </a:r>
            <a:r>
              <a:rPr lang="en-GB" sz="4400" b="1" i="0" dirty="0">
                <a:solidFill>
                  <a:srgbClr val="005BA1"/>
                </a:solidFill>
                <a:effectLst/>
              </a:rPr>
              <a:t> sub </a:t>
            </a:r>
            <a:r>
              <a:rPr lang="en-GB" sz="4400" b="1" i="0" dirty="0" err="1">
                <a:solidFill>
                  <a:srgbClr val="005BA1"/>
                </a:solidFill>
                <a:effectLst/>
              </a:rPr>
              <a:t>obstrucție</a:t>
            </a:r>
            <a:br>
              <a:rPr lang="en-GB" sz="4400" b="1" i="0" dirty="0">
                <a:solidFill>
                  <a:srgbClr val="005BA1"/>
                </a:solidFill>
                <a:effectLst/>
              </a:rPr>
            </a:br>
            <a:br>
              <a:rPr lang="en-GB" sz="4400" b="1" i="0" dirty="0">
                <a:solidFill>
                  <a:srgbClr val="005BA1"/>
                </a:solidFill>
                <a:effectLst/>
              </a:rPr>
            </a:br>
            <a:r>
              <a:rPr lang="en-GB" sz="4400" b="1" i="1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Thickness Measuring </a:t>
            </a:r>
            <a:r>
              <a:rPr lang="en-GB" sz="4400" b="1" i="1" dirty="0">
                <a:ea typeface="Aptos" panose="020B0004020202020204" pitchFamily="34" charset="0"/>
                <a:cs typeface="Calibri" panose="020F0502020204030204" pitchFamily="34" charset="0"/>
              </a:rPr>
              <a:t>U</a:t>
            </a:r>
            <a:r>
              <a:rPr lang="en-GB" sz="4400" b="1" i="1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nder Obstruction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Matt Davison – DakotaNDT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D99E1-47DC-8E0E-899C-2C02FCBB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13" r="21770" b="9234"/>
          <a:stretch/>
        </p:blipFill>
        <p:spPr>
          <a:xfrm>
            <a:off x="9875767" y="3102769"/>
            <a:ext cx="5365750" cy="2654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8E9DE-1B12-5B42-A3AE-F12EE247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7" y="5547435"/>
            <a:ext cx="1181265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19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73" y="620688"/>
            <a:ext cx="8835511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Calculating the PCS – Probe Centre Separation (</a:t>
            </a:r>
            <a:r>
              <a:rPr lang="pt-BR" sz="3600" b="1" i="0" dirty="0">
                <a:solidFill>
                  <a:srgbClr val="005BA1"/>
                </a:solidFill>
                <a:effectLst/>
                <a:latin typeface="Roboto" panose="02000000000000000000" pitchFamily="2" charset="0"/>
              </a:rPr>
              <a:t>Centru de Separare a Probelor)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7648" y="1763689"/>
            <a:ext cx="3215028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5" y="1916833"/>
            <a:ext cx="3744211" cy="38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5699" y="1600201"/>
            <a:ext cx="5980602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68208" y="5037136"/>
            <a:ext cx="2555776" cy="1704232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tx2">
                <a:lumMod val="60000"/>
                <a:lumOff val="40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4187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i="0" dirty="0" err="1">
                <a:solidFill>
                  <a:srgbClr val="005BA1"/>
                </a:solidFill>
                <a:effectLst/>
              </a:rPr>
              <a:t>Răspândirea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razelor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/ </a:t>
            </a:r>
            <a:r>
              <a:rPr lang="en-GB" sz="3600" dirty="0"/>
              <a:t>Beam Spread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35560" y="148478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852" y="1844825"/>
            <a:ext cx="2008489" cy="9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i="0" dirty="0" err="1">
                <a:solidFill>
                  <a:srgbClr val="005BA1"/>
                </a:solidFill>
                <a:effectLst/>
              </a:rPr>
              <a:t>Răspândirea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razelor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/ </a:t>
            </a:r>
            <a:r>
              <a:rPr lang="en-GB" sz="3600" dirty="0"/>
              <a:t>Beam Spread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2276873"/>
            <a:ext cx="993734" cy="865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61943" y="2276873"/>
            <a:ext cx="101530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73" y="2240554"/>
            <a:ext cx="2762478" cy="841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212" y="26064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b="1" i="0" dirty="0" err="1">
                <a:solidFill>
                  <a:srgbClr val="005BA1"/>
                </a:solidFill>
                <a:effectLst/>
              </a:rPr>
              <a:t>Ajustarea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PCS pe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citirea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grosimii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br>
              <a:rPr lang="en-GB" sz="3600" b="1" i="0" dirty="0">
                <a:solidFill>
                  <a:srgbClr val="005BA1"/>
                </a:solidFill>
                <a:effectLst/>
              </a:rPr>
            </a:br>
            <a:r>
              <a:rPr lang="en-GB" sz="3600" dirty="0"/>
              <a:t>Adjusting PCS on Thickness Reading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34983" y="1403648"/>
            <a:ext cx="712877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-</a:t>
            </a:r>
            <a:r>
              <a:rPr lang="en-GB" b="1" i="0" dirty="0">
                <a:solidFill>
                  <a:srgbClr val="005BA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doar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două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puncte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!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400" dirty="0"/>
              <a:t>Single point, two point tested as on standard Thickness Gauge – two point only!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52" y="2307085"/>
            <a:ext cx="4968552" cy="3388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F551E-ACBB-42BB-D851-754CF092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490" y="1890944"/>
            <a:ext cx="3499397" cy="3028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94E74-841D-0D30-FB00-A34F098CA7C4}"/>
              </a:ext>
            </a:extLst>
          </p:cNvPr>
          <p:cNvSpPr txBox="1"/>
          <p:nvPr/>
        </p:nvSpPr>
        <p:spPr>
          <a:xfrm>
            <a:off x="8309739" y="3521974"/>
            <a:ext cx="188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 point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EBDB2-36F2-6DBF-5B8E-BB5245810621}"/>
              </a:ext>
            </a:extLst>
          </p:cNvPr>
          <p:cNvSpPr txBox="1"/>
          <p:nvPr/>
        </p:nvSpPr>
        <p:spPr>
          <a:xfrm>
            <a:off x="8309739" y="4118018"/>
            <a:ext cx="188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 point 2</a:t>
            </a:r>
          </a:p>
        </p:txBody>
      </p:sp>
    </p:spTree>
    <p:extLst>
      <p:ext uri="{BB962C8B-B14F-4D97-AF65-F5344CB8AC3E}">
        <p14:creationId xmlns:p14="http://schemas.microsoft.com/office/powerpoint/2010/main" val="38290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/>
        </p:nvSpPr>
        <p:spPr>
          <a:xfrm rot="10800000">
            <a:off x="3233694" y="2708920"/>
            <a:ext cx="1800200" cy="115212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419413"/>
            <a:ext cx="8208912" cy="1143000"/>
          </a:xfrm>
        </p:spPr>
        <p:txBody>
          <a:bodyPr>
            <a:normAutofit/>
          </a:bodyPr>
          <a:lstStyle/>
          <a:p>
            <a:r>
              <a:rPr lang="en-GB" dirty="0"/>
              <a:t>Range of Measurement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2729638" y="2708920"/>
            <a:ext cx="1800200" cy="115212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3233695" y="2708920"/>
            <a:ext cx="1280295" cy="864096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99" y="1842146"/>
            <a:ext cx="1000125" cy="86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78118" y="1842146"/>
            <a:ext cx="994102" cy="866775"/>
          </a:xfrm>
          <a:prstGeom prst="rect">
            <a:avLst/>
          </a:prstGeom>
        </p:spPr>
      </p:pic>
      <p:sp>
        <p:nvSpPr>
          <p:cNvPr id="18" name="Up-Down Arrow 17"/>
          <p:cNvSpPr/>
          <p:nvPr/>
        </p:nvSpPr>
        <p:spPr>
          <a:xfrm>
            <a:off x="5419366" y="3547209"/>
            <a:ext cx="172034" cy="30320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33794" y="3565848"/>
            <a:ext cx="728066" cy="7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Up-Down Arrow 28"/>
          <p:cNvSpPr/>
          <p:nvPr/>
        </p:nvSpPr>
        <p:spPr>
          <a:xfrm rot="5400000">
            <a:off x="3772342" y="3946587"/>
            <a:ext cx="230967" cy="4919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Isosceles Triangle 25"/>
          <p:cNvSpPr/>
          <p:nvPr/>
        </p:nvSpPr>
        <p:spPr>
          <a:xfrm rot="10800000">
            <a:off x="6910699" y="2708920"/>
            <a:ext cx="1800200" cy="115212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7438013" y="2662261"/>
            <a:ext cx="742582" cy="592664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860" y="1842146"/>
            <a:ext cx="1000125" cy="866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59179" y="1842146"/>
            <a:ext cx="994102" cy="866775"/>
          </a:xfrm>
          <a:prstGeom prst="rect">
            <a:avLst/>
          </a:prstGeom>
        </p:spPr>
      </p:pic>
      <p:sp>
        <p:nvSpPr>
          <p:cNvPr id="33" name="Up-Down Arrow 32"/>
          <p:cNvSpPr/>
          <p:nvPr/>
        </p:nvSpPr>
        <p:spPr>
          <a:xfrm>
            <a:off x="9524739" y="3267965"/>
            <a:ext cx="172034" cy="60067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8148844" y="3232139"/>
            <a:ext cx="728066" cy="7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p-Down Arrow 34"/>
          <p:cNvSpPr/>
          <p:nvPr/>
        </p:nvSpPr>
        <p:spPr>
          <a:xfrm rot="5400000">
            <a:off x="7707433" y="3867037"/>
            <a:ext cx="230967" cy="4919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86" y="1818870"/>
            <a:ext cx="1000125" cy="866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927277" y="4496727"/>
            <a:ext cx="728389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45 = 7mm raise to 14mm</a:t>
            </a:r>
          </a:p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60 = 5.5mm raise to 11mm</a:t>
            </a:r>
          </a:p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70 = 5mm raise to 10mm</a:t>
            </a:r>
          </a:p>
          <a:p>
            <a:pPr eaLnBrk="1" hangingPunct="1">
              <a:buSzTx/>
              <a:buNone/>
            </a:pPr>
            <a:endParaRPr lang="en-GB" kern="0" dirty="0">
              <a:latin typeface="Century Gothic" panose="020B0502020202020204" pitchFamily="34" charset="0"/>
            </a:endParaRPr>
          </a:p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Reduced far surface coverage and detection of far surface indications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497" y="1838709"/>
            <a:ext cx="1000125" cy="866775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7740628" y="2212023"/>
            <a:ext cx="746032" cy="2328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665362" y="3213698"/>
            <a:ext cx="302920" cy="622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Isosceles Triangle 9"/>
          <p:cNvSpPr/>
          <p:nvPr/>
        </p:nvSpPr>
        <p:spPr>
          <a:xfrm>
            <a:off x="3641856" y="3502436"/>
            <a:ext cx="491939" cy="35861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/>
          <p:cNvSpPr/>
          <p:nvPr/>
        </p:nvSpPr>
        <p:spPr>
          <a:xfrm>
            <a:off x="3717200" y="3502435"/>
            <a:ext cx="302920" cy="385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351584" y="3861049"/>
            <a:ext cx="8435280" cy="15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BED7C18-DF81-E19A-7790-40D68F8BE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44157" y="3635525"/>
            <a:ext cx="623278" cy="416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83227-2C65-B140-EAAF-FE4CB648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01451" y="3347812"/>
            <a:ext cx="623278" cy="4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934CF-1B38-53F8-A960-6DCD16AB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295" y="2246240"/>
            <a:ext cx="8350899" cy="1325563"/>
          </a:xfrm>
        </p:spPr>
        <p:txBody>
          <a:bodyPr>
            <a:noAutofit/>
          </a:bodyPr>
          <a:lstStyle/>
          <a:p>
            <a:r>
              <a:rPr lang="en-GB" sz="3600" dirty="0"/>
              <a:t>Test 1 </a:t>
            </a:r>
            <a:br>
              <a:rPr lang="en-GB" sz="3600" dirty="0"/>
            </a:br>
            <a:r>
              <a:rPr lang="en-GB" sz="3600" b="1" i="0" dirty="0" err="1">
                <a:solidFill>
                  <a:srgbClr val="005BA1"/>
                </a:solidFill>
                <a:effectLst/>
              </a:rPr>
              <a:t>Simularea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coroziunii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/ </a:t>
            </a:r>
            <a:r>
              <a:rPr lang="en-GB" sz="3600" dirty="0"/>
              <a:t>Corrosion Simulation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D2C397-54BD-5F6F-19F1-9ED801635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0466" y="4192103"/>
            <a:ext cx="4334632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16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770" y="378296"/>
            <a:ext cx="9229630" cy="1325563"/>
          </a:xfrm>
        </p:spPr>
        <p:txBody>
          <a:bodyPr/>
          <a:lstStyle/>
          <a:p>
            <a:r>
              <a:rPr lang="en-GB" dirty="0" err="1">
                <a:solidFill>
                  <a:srgbClr val="005BA1"/>
                </a:solidFill>
              </a:rPr>
              <a:t>Rezultat</a:t>
            </a:r>
            <a:r>
              <a:rPr lang="en-GB" dirty="0">
                <a:solidFill>
                  <a:srgbClr val="005BA1"/>
                </a:solidFill>
              </a:rPr>
              <a:t> </a:t>
            </a:r>
            <a:r>
              <a:rPr lang="en-GB" i="0" dirty="0">
                <a:solidFill>
                  <a:srgbClr val="005BA1"/>
                </a:solidFill>
                <a:effectLst/>
              </a:rPr>
              <a:t>/ </a:t>
            </a:r>
            <a:r>
              <a:rPr lang="en-GB" i="0" dirty="0">
                <a:effectLst/>
              </a:rPr>
              <a:t>R</a:t>
            </a:r>
            <a:r>
              <a:rPr lang="en-GB" dirty="0"/>
              <a:t>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338" y="4329000"/>
            <a:ext cx="7397764" cy="1103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94" y="1804959"/>
            <a:ext cx="6156176" cy="21302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8217879" y="2013941"/>
            <a:ext cx="3600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359535" y="2013941"/>
            <a:ext cx="3600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8218106" y="3320887"/>
            <a:ext cx="3600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1359535" y="3320887"/>
            <a:ext cx="3600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buSzTx/>
              <a:buNone/>
            </a:pPr>
            <a:r>
              <a:rPr lang="en-GB" kern="0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824200" y="4424606"/>
            <a:ext cx="945634" cy="1128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7492753" y="4416826"/>
            <a:ext cx="945634" cy="1128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DD81A-E841-B690-1BD7-F6AAF94EE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667" y="802993"/>
            <a:ext cx="2562251" cy="14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25mm Block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118" y="1844824"/>
            <a:ext cx="7397764" cy="7418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63952" y="1706371"/>
            <a:ext cx="1449690" cy="1128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8400257" y="1706371"/>
            <a:ext cx="1473161" cy="1128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083747" y="4941169"/>
          <a:ext cx="46101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610259" imgH="581047" progId="Excel.Sheet.12">
                  <p:embed/>
                </p:oleObj>
              </mc:Choice>
              <mc:Fallback>
                <p:oleObj name="Worksheet" r:id="rId3" imgW="4610259" imgH="581047" progId="Excel.Shee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3747" y="4941169"/>
                        <a:ext cx="461010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6060386" y="5124288"/>
            <a:ext cx="1008112" cy="214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81200" y="3615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10mm Block</a:t>
            </a:r>
          </a:p>
        </p:txBody>
      </p:sp>
    </p:spTree>
    <p:extLst>
      <p:ext uri="{BB962C8B-B14F-4D97-AF65-F5344CB8AC3E}">
        <p14:creationId xmlns:p14="http://schemas.microsoft.com/office/powerpoint/2010/main" val="41301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737" y="257496"/>
            <a:ext cx="5580446" cy="723489"/>
          </a:xfrm>
        </p:spPr>
        <p:txBody>
          <a:bodyPr>
            <a:normAutofit/>
          </a:bodyPr>
          <a:lstStyle/>
          <a:p>
            <a:r>
              <a:rPr lang="en-GB" dirty="0"/>
              <a:t>Corrosion Grid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0" y="4438868"/>
            <a:ext cx="5588000" cy="2135153"/>
          </a:xfrm>
        </p:spPr>
        <p:txBody>
          <a:bodyPr>
            <a:noAutofit/>
          </a:bodyPr>
          <a:lstStyle/>
          <a:p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Cartarea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coroziunii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produce o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rețea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de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măsurători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distribuite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pe zona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țintă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a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activului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. </a:t>
            </a:r>
          </a:p>
          <a:p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Aceasta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permite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monitorizarea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sistematică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a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coroziunii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în</a:t>
            </a:r>
            <a:r>
              <a:rPr lang="en-GB" sz="18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1800" b="1" i="0" dirty="0" err="1">
                <a:solidFill>
                  <a:srgbClr val="005BA1"/>
                </a:solidFill>
                <a:effectLst/>
                <a:latin typeface="+mj-lt"/>
              </a:rPr>
              <a:t>timp.</a:t>
            </a:r>
            <a:endParaRPr lang="en-GB" sz="1800" dirty="0">
              <a:latin typeface="+mj-lt"/>
            </a:endParaRPr>
          </a:p>
          <a:p>
            <a:r>
              <a:rPr lang="en-GB" sz="1800" dirty="0">
                <a:latin typeface="+mj-lt"/>
              </a:rPr>
              <a:t>Corrosion Mapping produces a grid of measurements spread out over the asset’s target area.</a:t>
            </a:r>
          </a:p>
          <a:p>
            <a:r>
              <a:rPr lang="en-GB" sz="1800" dirty="0">
                <a:latin typeface="+mj-lt"/>
              </a:rPr>
              <a:t>This allows for systematic monitoring of corrosion over time.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1550" y="1189198"/>
            <a:ext cx="11628901" cy="3046959"/>
            <a:chOff x="120651" y="3632611"/>
            <a:chExt cx="11950700" cy="3131276"/>
          </a:xfrm>
        </p:grpSpPr>
        <p:sp>
          <p:nvSpPr>
            <p:cNvPr id="14" name="Rectangle 13"/>
            <p:cNvSpPr/>
            <p:nvPr/>
          </p:nvSpPr>
          <p:spPr>
            <a:xfrm>
              <a:off x="394726" y="4335780"/>
              <a:ext cx="3581400" cy="2011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74713" y="4338638"/>
              <a:ext cx="3581400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48663" y="4338638"/>
              <a:ext cx="3581400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20651" y="4217386"/>
              <a:ext cx="11950700" cy="2546501"/>
              <a:chOff x="0" y="4038270"/>
              <a:chExt cx="12750358" cy="271689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038270"/>
                <a:ext cx="4273550" cy="271689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8403" y="4038270"/>
                <a:ext cx="4273550" cy="2716895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08" y="4038271"/>
                <a:ext cx="4273550" cy="2716894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1467388" y="3632611"/>
              <a:ext cx="1387276" cy="6642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 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72916" y="3632611"/>
              <a:ext cx="1387276" cy="6642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 5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358187" y="3632611"/>
              <a:ext cx="1627792" cy="6642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 10</a:t>
              </a:r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479800" y="1360736"/>
            <a:ext cx="1485900" cy="254000"/>
          </a:xfrm>
          <a:prstGeom prst="rightArrow">
            <a:avLst>
              <a:gd name="adj1" fmla="val 50000"/>
              <a:gd name="adj2" fmla="val 2153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ight Arrow 16"/>
          <p:cNvSpPr/>
          <p:nvPr/>
        </p:nvSpPr>
        <p:spPr>
          <a:xfrm>
            <a:off x="7417056" y="1360736"/>
            <a:ext cx="1485900" cy="254000"/>
          </a:xfrm>
          <a:prstGeom prst="rightArrow">
            <a:avLst>
              <a:gd name="adj1" fmla="val 50000"/>
              <a:gd name="adj2" fmla="val 2153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7"/>
          <a:stretch/>
        </p:blipFill>
        <p:spPr>
          <a:xfrm>
            <a:off x="6553200" y="4320474"/>
            <a:ext cx="5196351" cy="249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DFC3-C309-253F-D34A-AA41B659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8" y="2537403"/>
            <a:ext cx="12441382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Test 2 – Corrosion Type / 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Tip de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coroziune</a:t>
            </a:r>
            <a:endParaRPr lang="en-GB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105862-6325-D1EE-AB1C-101E2BB6E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0733" y="3561172"/>
            <a:ext cx="381053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D54AC9-89D8-6E39-2867-B1A693E11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139" y="2516852"/>
            <a:ext cx="2364968" cy="2128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819" y="334736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Orientation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Orientare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și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Direcție</a:t>
            </a:r>
            <a:endParaRPr lang="en-GB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4E7B7C-2D59-2DDE-7B78-9A1D6BC17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22" y="1464863"/>
            <a:ext cx="3905795" cy="44869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74665E-F096-DC76-95E9-B3D6DF1C0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084" y="1586422"/>
            <a:ext cx="2364969" cy="39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C533-0ED5-F55E-6C28-EAF78B1C9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024" y="2675731"/>
            <a:ext cx="8350899" cy="1325563"/>
          </a:xfrm>
        </p:spPr>
        <p:txBody>
          <a:bodyPr/>
          <a:lstStyle/>
          <a:p>
            <a:r>
              <a:rPr lang="en-GB" b="1" i="0" dirty="0" err="1">
                <a:solidFill>
                  <a:srgbClr val="005BA1"/>
                </a:solidFill>
                <a:effectLst/>
              </a:rPr>
              <a:t>Observații</a:t>
            </a:r>
            <a:r>
              <a:rPr lang="en-GB" b="1" i="0" dirty="0">
                <a:solidFill>
                  <a:srgbClr val="005BA1"/>
                </a:solidFill>
                <a:effectLst/>
              </a:rPr>
              <a:t> / </a:t>
            </a:r>
            <a:r>
              <a:rPr lang="en-GB" dirty="0"/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941306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09" y="1088829"/>
            <a:ext cx="10418618" cy="1931462"/>
          </a:xfrm>
        </p:spPr>
        <p:txBody>
          <a:bodyPr>
            <a:noAutofit/>
          </a:bodyPr>
          <a:lstStyle/>
          <a:p>
            <a:pPr algn="l"/>
            <a:r>
              <a:rPr lang="en-GB" sz="2800" b="0" i="0" dirty="0" err="1">
                <a:solidFill>
                  <a:srgbClr val="005BA1"/>
                </a:solidFill>
                <a:effectLst/>
              </a:rPr>
              <a:t>Măsurarea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defectelor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mici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,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aproape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de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ecoul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mare de la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peretele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din spate,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poate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mască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semnalul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,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reducerea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PCS-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ului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atenuează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astfel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problemele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de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amplitudine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.</a:t>
            </a:r>
            <a:br>
              <a:rPr lang="en-GB" sz="2800" b="0" i="0" dirty="0">
                <a:solidFill>
                  <a:srgbClr val="005BA1"/>
                </a:solidFill>
                <a:effectLst/>
              </a:rPr>
            </a:br>
            <a:br>
              <a:rPr lang="en-GB" sz="2800" b="0" i="0" dirty="0">
                <a:solidFill>
                  <a:srgbClr val="005BA1"/>
                </a:solidFill>
                <a:effectLst/>
              </a:rPr>
            </a:br>
            <a:r>
              <a:rPr lang="en-GB" sz="2800" dirty="0"/>
              <a:t>Measuring small defects, near large back wall echo can mask signal, shifting the PCS reduces such amplitude issues.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29" y="3429000"/>
            <a:ext cx="3271041" cy="2453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54" y="3429000"/>
            <a:ext cx="3271042" cy="24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53" y="3817507"/>
            <a:ext cx="3402957" cy="2552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26" y="3817507"/>
            <a:ext cx="3402957" cy="255221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56791" y="1646238"/>
            <a:ext cx="103087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0" i="0" dirty="0" err="1">
                <a:solidFill>
                  <a:srgbClr val="005BA1"/>
                </a:solidFill>
                <a:effectLst/>
              </a:rPr>
              <a:t>Cresterea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câștigului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poate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fi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necesară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pentru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a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obține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grosimea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din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semnale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slabe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din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probleme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de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orientare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a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indicațiilor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– de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obicei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12dB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conform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metodei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este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005BA1"/>
                </a:solidFill>
                <a:effectLst/>
              </a:rPr>
              <a:t>suficient</a:t>
            </a:r>
            <a:r>
              <a:rPr lang="en-GB" sz="2800" b="0" i="0" dirty="0">
                <a:solidFill>
                  <a:srgbClr val="005BA1"/>
                </a:solidFill>
                <a:effectLst/>
              </a:rPr>
              <a:t>.</a:t>
            </a:r>
          </a:p>
          <a:p>
            <a:pPr algn="l"/>
            <a:endParaRPr lang="en-GB" sz="2800" b="0" i="0" dirty="0">
              <a:solidFill>
                <a:srgbClr val="005BA1"/>
              </a:solidFill>
              <a:effectLst/>
            </a:endParaRPr>
          </a:p>
          <a:p>
            <a:pPr algn="l"/>
            <a:r>
              <a:rPr lang="en-GB" sz="2800" dirty="0"/>
              <a:t>Increased gain can be needed to obtain thickness from low signals from indication orientation issues – usually 12dB as per method is sufficient.</a:t>
            </a:r>
          </a:p>
        </p:txBody>
      </p:sp>
    </p:spTree>
    <p:extLst>
      <p:ext uri="{BB962C8B-B14F-4D97-AF65-F5344CB8AC3E}">
        <p14:creationId xmlns:p14="http://schemas.microsoft.com/office/powerpoint/2010/main" val="18557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4D2C-4447-49CA-DDEB-84F879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550" y="2398857"/>
            <a:ext cx="8350899" cy="1325563"/>
          </a:xfrm>
        </p:spPr>
        <p:txBody>
          <a:bodyPr/>
          <a:lstStyle/>
          <a:p>
            <a:r>
              <a:rPr lang="en-GB" b="1" i="0" dirty="0" err="1">
                <a:solidFill>
                  <a:srgbClr val="005BA1"/>
                </a:solidFill>
                <a:effectLst/>
              </a:rPr>
              <a:t>Concluzie</a:t>
            </a:r>
            <a:r>
              <a:rPr lang="en-GB" b="1" i="0" dirty="0">
                <a:solidFill>
                  <a:srgbClr val="005BA1"/>
                </a:solidFill>
                <a:effectLst/>
              </a:rPr>
              <a:t> / </a:t>
            </a:r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41264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86FB6-356A-20C7-81ED-AD1931F4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286" y="1493687"/>
            <a:ext cx="3642882" cy="227455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1BEA1D-1748-B74A-D5FE-3F135D1A2D9B}"/>
              </a:ext>
            </a:extLst>
          </p:cNvPr>
          <p:cNvSpPr txBox="1">
            <a:spLocks/>
          </p:cNvSpPr>
          <p:nvPr/>
        </p:nvSpPr>
        <p:spPr>
          <a:xfrm>
            <a:off x="830600" y="2095754"/>
            <a:ext cx="7731509" cy="202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Precizia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dimensiunii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este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comparabilă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cu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TOFD</a:t>
            </a:r>
            <a:endParaRPr lang="en-GB" sz="2400" b="0" i="0" dirty="0">
              <a:solidFill>
                <a:srgbClr val="005BA1"/>
              </a:solidFill>
              <a:effectLst/>
              <a:latin typeface="+mj-lt"/>
            </a:endParaRPr>
          </a:p>
          <a:p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Măsurările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TREBUIE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să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fie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în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intervalul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de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calibrare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de 2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puncte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Înregistrarea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și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redarea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</a:p>
          <a:p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ajută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la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scanarea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celei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mai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subțiri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rgbClr val="005BA1"/>
                </a:solidFill>
                <a:effectLst/>
                <a:latin typeface="+mj-lt"/>
              </a:rPr>
              <a:t>părți</a:t>
            </a:r>
            <a:r>
              <a:rPr lang="en-GB" sz="2400" b="0" i="0" dirty="0">
                <a:solidFill>
                  <a:srgbClr val="005BA1"/>
                </a:solidFill>
                <a:effectLst/>
                <a:latin typeface="+mj-lt"/>
              </a:rPr>
              <a:t> </a:t>
            </a:r>
          </a:p>
          <a:p>
            <a:r>
              <a:rPr lang="en-GB" sz="2400" b="1" i="0" dirty="0" err="1">
                <a:solidFill>
                  <a:srgbClr val="005BA1"/>
                </a:solidFill>
                <a:effectLst/>
                <a:latin typeface="+mj-lt"/>
              </a:rPr>
              <a:t>Funcționează</a:t>
            </a:r>
            <a:r>
              <a:rPr lang="en-GB" sz="2400" b="1" i="0" dirty="0">
                <a:solidFill>
                  <a:srgbClr val="005BA1"/>
                </a:solidFill>
                <a:effectLst/>
                <a:latin typeface="+mj-lt"/>
              </a:rPr>
              <a:t> – sub </a:t>
            </a:r>
            <a:r>
              <a:rPr lang="en-GB" sz="2400" b="1" i="0" dirty="0" err="1">
                <a:solidFill>
                  <a:srgbClr val="005BA1"/>
                </a:solidFill>
                <a:effectLst/>
                <a:latin typeface="+mj-lt"/>
              </a:rPr>
              <a:t>obstrucții</a:t>
            </a:r>
            <a:r>
              <a:rPr lang="en-GB" sz="2400" b="1" i="0" dirty="0">
                <a:solidFill>
                  <a:srgbClr val="005BA1"/>
                </a:solidFill>
                <a:effectLst/>
                <a:latin typeface="+mj-lt"/>
              </a:rPr>
              <a:t> pot fi </a:t>
            </a:r>
            <a:r>
              <a:rPr lang="en-GB" sz="2400" b="1" i="0" dirty="0" err="1">
                <a:solidFill>
                  <a:srgbClr val="005BA1"/>
                </a:solidFill>
                <a:effectLst/>
                <a:latin typeface="+mj-lt"/>
              </a:rPr>
              <a:t>măsurate</a:t>
            </a:r>
            <a:r>
              <a:rPr lang="en-GB" sz="2400" b="1" i="0" dirty="0">
                <a:solidFill>
                  <a:srgbClr val="005BA1"/>
                </a:solidFill>
                <a:effectLst/>
                <a:latin typeface="+mj-lt"/>
              </a:rPr>
              <a:t>!</a:t>
            </a:r>
          </a:p>
          <a:p>
            <a:r>
              <a:rPr lang="en-GB" sz="2400" dirty="0">
                <a:latin typeface="+mj-lt"/>
              </a:rPr>
              <a:t>Sizing accuracy comparable to TOFD</a:t>
            </a:r>
          </a:p>
          <a:p>
            <a:r>
              <a:rPr lang="en-GB" sz="2400" dirty="0">
                <a:latin typeface="+mj-lt"/>
              </a:rPr>
              <a:t>Measurements </a:t>
            </a:r>
            <a:r>
              <a:rPr lang="en-GB" sz="2400" u="sng" dirty="0">
                <a:latin typeface="+mj-lt"/>
              </a:rPr>
              <a:t>MUST </a:t>
            </a:r>
            <a:r>
              <a:rPr lang="en-GB" sz="2400" dirty="0">
                <a:latin typeface="+mj-lt"/>
              </a:rPr>
              <a:t> be inside a 2 point calibration range</a:t>
            </a:r>
          </a:p>
          <a:p>
            <a:r>
              <a:rPr lang="en-GB" sz="2400" dirty="0">
                <a:latin typeface="+mj-lt"/>
              </a:rPr>
              <a:t>Recording and playback help scanning for the thinnest part</a:t>
            </a:r>
          </a:p>
          <a:p>
            <a:r>
              <a:rPr lang="en-GB" sz="2400" b="1" dirty="0">
                <a:latin typeface="+mj-lt"/>
              </a:rPr>
              <a:t>It Works – under obstructions can be measured!</a:t>
            </a:r>
          </a:p>
          <a:p>
            <a:endParaRPr lang="en-GB" sz="2400" dirty="0"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361B1A-93CD-69E9-8BF7-90028A58F696}"/>
              </a:ext>
            </a:extLst>
          </p:cNvPr>
          <p:cNvSpPr txBox="1">
            <a:spLocks/>
          </p:cNvSpPr>
          <p:nvPr/>
        </p:nvSpPr>
        <p:spPr>
          <a:xfrm>
            <a:off x="-805038" y="770191"/>
            <a:ext cx="8350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0" dirty="0" err="1">
                <a:solidFill>
                  <a:srgbClr val="005BA1"/>
                </a:solidFill>
                <a:effectLst/>
              </a:rPr>
              <a:t>Concluzie</a:t>
            </a:r>
            <a:r>
              <a:rPr lang="en-GB" b="1" i="0" dirty="0">
                <a:solidFill>
                  <a:srgbClr val="005BA1"/>
                </a:solidFill>
                <a:effectLst/>
              </a:rPr>
              <a:t> / </a:t>
            </a:r>
            <a:r>
              <a:rPr lang="en-GB" dirty="0"/>
              <a:t>Conclusion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95A270-C859-86C0-B936-8BEAE595F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286" y="1371168"/>
            <a:ext cx="1611114" cy="1449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4B88A17-412E-7FE5-9123-8C8B1AAD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2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713" y="506090"/>
            <a:ext cx="8350899" cy="1325563"/>
          </a:xfrm>
        </p:spPr>
        <p:txBody>
          <a:bodyPr>
            <a:normAutofit/>
          </a:bodyPr>
          <a:lstStyle/>
          <a:p>
            <a:r>
              <a:rPr lang="en-GB" dirty="0"/>
              <a:t>  </a:t>
            </a:r>
            <a:r>
              <a:rPr lang="en-GB" b="1" i="0" dirty="0" err="1">
                <a:solidFill>
                  <a:srgbClr val="005BA1"/>
                </a:solidFill>
                <a:effectLst/>
              </a:rPr>
              <a:t>Pașii</a:t>
            </a:r>
            <a:r>
              <a:rPr lang="en-GB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5BA1"/>
                </a:solidFill>
                <a:effectLst/>
              </a:rPr>
              <a:t>următori</a:t>
            </a:r>
            <a:r>
              <a:rPr lang="en-GB" b="1" i="0" dirty="0">
                <a:solidFill>
                  <a:srgbClr val="005BA1"/>
                </a:solidFill>
                <a:effectLst/>
              </a:rPr>
              <a:t>  / </a:t>
            </a:r>
            <a:r>
              <a:rPr lang="en-GB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173" y="1831653"/>
            <a:ext cx="6903913" cy="1894115"/>
          </a:xfrm>
        </p:spPr>
        <p:txBody>
          <a:bodyPr>
            <a:noAutofit/>
          </a:bodyPr>
          <a:lstStyle/>
          <a:p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Mai </a:t>
            </a:r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multe</a:t>
            </a:r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studii</a:t>
            </a:r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 de </a:t>
            </a:r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teren</a:t>
            </a:r>
            <a:endParaRPr lang="en-GB" b="1" i="0" dirty="0">
              <a:solidFill>
                <a:srgbClr val="005BA1"/>
              </a:solidFill>
              <a:effectLst/>
              <a:latin typeface="+mj-lt"/>
            </a:endParaRPr>
          </a:p>
          <a:p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Intervalele</a:t>
            </a:r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transducătoare</a:t>
            </a:r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 testate, </a:t>
            </a:r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diametru</a:t>
            </a:r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, </a:t>
            </a:r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frecvențe</a:t>
            </a:r>
            <a:endParaRPr lang="en-GB" b="1" i="0" dirty="0">
              <a:solidFill>
                <a:srgbClr val="005BA1"/>
              </a:solidFill>
              <a:effectLst/>
              <a:latin typeface="+mj-lt"/>
            </a:endParaRPr>
          </a:p>
          <a:p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Cineva</a:t>
            </a:r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 a </a:t>
            </a:r>
            <a:r>
              <a:rPr lang="en-GB" b="1" i="0" dirty="0" err="1">
                <a:solidFill>
                  <a:srgbClr val="005BA1"/>
                </a:solidFill>
                <a:effectLst/>
                <a:latin typeface="+mj-lt"/>
              </a:rPr>
              <a:t>menționat</a:t>
            </a:r>
            <a:r>
              <a:rPr lang="en-GB" b="1" i="0" dirty="0">
                <a:solidFill>
                  <a:srgbClr val="005BA1"/>
                </a:solidFill>
                <a:effectLst/>
                <a:latin typeface="+mj-lt"/>
              </a:rPr>
              <a:t> AI?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More Field Trials</a:t>
            </a:r>
          </a:p>
          <a:p>
            <a:r>
              <a:rPr lang="en-GB" dirty="0">
                <a:latin typeface="+mj-lt"/>
              </a:rPr>
              <a:t>Transducer ranges tested, diameter, frequencies</a:t>
            </a:r>
          </a:p>
          <a:p>
            <a:r>
              <a:rPr lang="en-GB" dirty="0">
                <a:latin typeface="+mj-lt"/>
              </a:rPr>
              <a:t>Did anyone mention AI?</a:t>
            </a: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914400" lvl="2" indent="0">
              <a:buNone/>
            </a:pPr>
            <a:r>
              <a:rPr lang="en-GB" sz="2800" dirty="0">
                <a:latin typeface="+mj-lt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86FB6-356A-20C7-81ED-AD1931F4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286" y="1493687"/>
            <a:ext cx="3642882" cy="2274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D0C047-D3B7-915C-59FC-A2AF602A2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287" y="3947632"/>
            <a:ext cx="3642881" cy="2885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1EEBA7-299B-666B-AA25-81B1E5A46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286" y="3947632"/>
            <a:ext cx="2293794" cy="153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5A270-C859-86C0-B936-8BEAE595F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286" y="1371168"/>
            <a:ext cx="1611114" cy="14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157821-EDB6-EA40-F3E4-8DE971520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06044" y="3734106"/>
            <a:ext cx="438211" cy="1181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585" y="1567599"/>
            <a:ext cx="10394830" cy="66617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Dual S</a:t>
            </a:r>
            <a:r>
              <a:rPr lang="en-GB" b="0" dirty="0">
                <a:latin typeface="Century Gothic" panose="020B0502020202020204" pitchFamily="34" charset="0"/>
              </a:rPr>
              <a:t>hear </a:t>
            </a:r>
            <a:r>
              <a:rPr lang="en-GB" dirty="0">
                <a:latin typeface="Century Gothic" panose="020B0502020202020204" pitchFamily="34" charset="0"/>
              </a:rPr>
              <a:t>W</a:t>
            </a:r>
            <a:r>
              <a:rPr lang="en-GB" b="0" dirty="0">
                <a:latin typeface="Century Gothic" panose="020B0502020202020204" pitchFamily="34" charset="0"/>
              </a:rPr>
              <a:t>ave </a:t>
            </a:r>
            <a:r>
              <a:rPr lang="en-GB" dirty="0">
                <a:latin typeface="Century Gothic" panose="020B0502020202020204" pitchFamily="34" charset="0"/>
              </a:rPr>
              <a:t>“D</a:t>
            </a:r>
            <a:r>
              <a:rPr lang="en-GB" b="0" dirty="0">
                <a:latin typeface="Century Gothic" panose="020B0502020202020204" pitchFamily="34" charset="0"/>
              </a:rPr>
              <a:t>SW</a:t>
            </a:r>
            <a:r>
              <a:rPr lang="en-GB" dirty="0">
                <a:latin typeface="Century Gothic" panose="020B0502020202020204" pitchFamily="34" charset="0"/>
              </a:rPr>
              <a:t>”</a:t>
            </a:r>
            <a:endParaRPr lang="en-GB" b="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01" y="3819964"/>
            <a:ext cx="4141699" cy="1796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0B3ED-8A44-CF30-19F4-41CD5D76A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916" y="3894469"/>
            <a:ext cx="2876951" cy="1771897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CD328EDD-3AE8-7B7E-4291-8919E61FE4AC}"/>
              </a:ext>
            </a:extLst>
          </p:cNvPr>
          <p:cNvSpPr/>
          <p:nvPr/>
        </p:nvSpPr>
        <p:spPr>
          <a:xfrm>
            <a:off x="6503437" y="4409177"/>
            <a:ext cx="1306286" cy="1206792"/>
          </a:xfrm>
          <a:prstGeom prst="mathPlus">
            <a:avLst>
              <a:gd name="adj1" fmla="val 13316"/>
            </a:avLst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DFEE5B-B2D9-0E72-B8BF-4025561B0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127147" y="3216845"/>
            <a:ext cx="1796006" cy="801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EB1366-D4AE-E202-51BC-F2DAC176BC69}"/>
              </a:ext>
            </a:extLst>
          </p:cNvPr>
          <p:cNvSpPr txBox="1"/>
          <p:nvPr/>
        </p:nvSpPr>
        <p:spPr>
          <a:xfrm>
            <a:off x="3047223" y="495474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i="0" dirty="0" err="1">
                <a:solidFill>
                  <a:srgbClr val="005BA1"/>
                </a:solidFill>
                <a:effectLst/>
                <a:latin typeface="+mj-lt"/>
              </a:rPr>
              <a:t>Mulțumesc</a:t>
            </a:r>
            <a:r>
              <a:rPr lang="en-GB" sz="4000" b="1" i="0" dirty="0">
                <a:solidFill>
                  <a:srgbClr val="005BA1"/>
                </a:solidFill>
                <a:effectLst/>
                <a:latin typeface="+mj-lt"/>
              </a:rPr>
              <a:t> – </a:t>
            </a:r>
            <a:r>
              <a:rPr lang="en-GB" sz="4000" b="1" i="0" dirty="0" err="1">
                <a:solidFill>
                  <a:srgbClr val="005BA1"/>
                </a:solidFill>
                <a:effectLst/>
                <a:latin typeface="+mj-lt"/>
              </a:rPr>
              <a:t>Orice</a:t>
            </a:r>
            <a:r>
              <a:rPr lang="en-GB" sz="4000" b="1" i="0" dirty="0">
                <a:solidFill>
                  <a:srgbClr val="005BA1"/>
                </a:solidFill>
                <a:effectLst/>
                <a:latin typeface="+mj-lt"/>
              </a:rPr>
              <a:t> </a:t>
            </a:r>
            <a:r>
              <a:rPr lang="en-GB" sz="4000" b="1" i="0" dirty="0" err="1">
                <a:solidFill>
                  <a:srgbClr val="005BA1"/>
                </a:solidFill>
                <a:effectLst/>
                <a:latin typeface="+mj-lt"/>
              </a:rPr>
              <a:t>întrebări</a:t>
            </a:r>
            <a:r>
              <a:rPr lang="en-GB" sz="4000" b="1" i="0" dirty="0">
                <a:solidFill>
                  <a:srgbClr val="005BA1"/>
                </a:solidFill>
                <a:effectLst/>
                <a:latin typeface="+mj-lt"/>
              </a:rPr>
              <a:t>? </a:t>
            </a:r>
            <a:endParaRPr lang="en-GB" sz="4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50CA5-2096-E361-D9E7-734EE7B0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07" y="5547026"/>
            <a:ext cx="1181265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AE43F-0661-834D-73CE-AC128A1CC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23" y="4087419"/>
            <a:ext cx="8480271" cy="2030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12701"/>
            <a:ext cx="8596668" cy="1320800"/>
          </a:xfrm>
        </p:spPr>
        <p:txBody>
          <a:bodyPr>
            <a:normAutofit/>
          </a:bodyPr>
          <a:lstStyle/>
          <a:p>
            <a:br>
              <a:rPr lang="en-GB" sz="4000" dirty="0"/>
            </a:br>
            <a:r>
              <a:rPr lang="en-GB" sz="3100" b="1" i="0" dirty="0" err="1">
                <a:solidFill>
                  <a:srgbClr val="005BA1"/>
                </a:solidFill>
                <a:effectLst/>
              </a:rPr>
              <a:t>Obstrucție</a:t>
            </a:r>
            <a:r>
              <a:rPr lang="en-GB" sz="3100" b="1" i="0" dirty="0">
                <a:solidFill>
                  <a:srgbClr val="005BA1"/>
                </a:solidFill>
                <a:effectLst/>
              </a:rPr>
              <a:t> de </a:t>
            </a:r>
            <a:r>
              <a:rPr lang="en-GB" sz="3100" b="1" i="0" dirty="0" err="1">
                <a:solidFill>
                  <a:srgbClr val="005BA1"/>
                </a:solidFill>
                <a:effectLst/>
              </a:rPr>
              <a:t>suprafață</a:t>
            </a:r>
            <a:r>
              <a:rPr lang="en-GB" sz="3100" b="1" i="0" dirty="0">
                <a:solidFill>
                  <a:srgbClr val="005BA1"/>
                </a:solidFill>
                <a:effectLst/>
              </a:rPr>
              <a:t> / </a:t>
            </a:r>
            <a:r>
              <a:rPr lang="en-GB" sz="3100" dirty="0"/>
              <a:t>Surface Obstruction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499" y="1409701"/>
            <a:ext cx="5543551" cy="4631662"/>
          </a:xfrm>
        </p:spPr>
        <p:txBody>
          <a:bodyPr>
            <a:normAutofit/>
          </a:bodyPr>
          <a:lstStyle/>
          <a:p>
            <a:r>
              <a:rPr lang="pt-BR" sz="2000" b="1" i="0" dirty="0">
                <a:solidFill>
                  <a:srgbClr val="005BA1"/>
                </a:solidFill>
                <a:effectLst/>
                <a:latin typeface="+mj-lt"/>
              </a:rPr>
              <a:t>O provocare este obstacolul de suprafață. </a:t>
            </a:r>
          </a:p>
          <a:p>
            <a:r>
              <a:rPr lang="pt-BR" sz="2000" b="1" i="0" dirty="0">
                <a:solidFill>
                  <a:srgbClr val="005BA1"/>
                </a:solidFill>
                <a:effectLst/>
                <a:latin typeface="+mj-lt"/>
              </a:rPr>
              <a:t>Adesea înregistrat în magazinul de date ca obstacol. **OBST** </a:t>
            </a:r>
          </a:p>
          <a:p>
            <a:r>
              <a:rPr lang="pt-BR" sz="2000" b="1" i="0" dirty="0">
                <a:solidFill>
                  <a:srgbClr val="005BA1"/>
                </a:solidFill>
                <a:effectLst/>
                <a:latin typeface="+mj-lt"/>
              </a:rPr>
              <a:t>Important de verificat</a:t>
            </a:r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A challenge is the Surface obstacle.</a:t>
            </a:r>
          </a:p>
          <a:p>
            <a:r>
              <a:rPr lang="en-GB" sz="2000" dirty="0">
                <a:latin typeface="+mj-lt"/>
              </a:rPr>
              <a:t>Often logged in the data logging store as obstacle. **</a:t>
            </a:r>
            <a:r>
              <a:rPr lang="en-GB" sz="2000" b="1" dirty="0">
                <a:latin typeface="+mj-lt"/>
              </a:rPr>
              <a:t>OBST**</a:t>
            </a:r>
          </a:p>
          <a:p>
            <a:r>
              <a:rPr lang="en-GB" sz="2000" dirty="0">
                <a:latin typeface="+mj-lt"/>
              </a:rPr>
              <a:t>Important to check</a:t>
            </a:r>
          </a:p>
          <a:p>
            <a:endParaRPr lang="en-GB" sz="2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913" r="21770" b="9234"/>
          <a:stretch/>
        </p:blipFill>
        <p:spPr>
          <a:xfrm>
            <a:off x="6638866" y="1333501"/>
            <a:ext cx="5365750" cy="2654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833B03-4717-8419-515A-5AAB738D5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070" y="1573457"/>
            <a:ext cx="293852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23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953" y="249010"/>
            <a:ext cx="6862094" cy="647700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Advanced Ultrasonic Techniques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3928" y="1062300"/>
            <a:ext cx="11582225" cy="3048002"/>
            <a:chOff x="-190022" y="801999"/>
            <a:chExt cx="12588452" cy="3312803"/>
          </a:xfrm>
        </p:grpSpPr>
        <p:pic>
          <p:nvPicPr>
            <p:cNvPr id="6146" name="Picture 2" descr="Guided Wave: Coast to Coast Inspection Service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r="-215"/>
            <a:stretch/>
          </p:blipFill>
          <p:spPr bwMode="auto">
            <a:xfrm>
              <a:off x="-190022" y="801999"/>
              <a:ext cx="4095539" cy="331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Automated Ultrasonic C-Scan Imaging | Westech Inspection Inc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2" t="2080" b="9376"/>
            <a:stretch/>
          </p:blipFill>
          <p:spPr bwMode="auto">
            <a:xfrm>
              <a:off x="8338032" y="802000"/>
              <a:ext cx="4060398" cy="3312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hased Array Ultrasonic Testing (PAUT) – PT. Nusakura Standarind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5" t="21794" r="4212"/>
            <a:stretch/>
          </p:blipFill>
          <p:spPr bwMode="auto">
            <a:xfrm>
              <a:off x="3877910" y="802032"/>
              <a:ext cx="4462779" cy="331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95969" y="4170099"/>
            <a:ext cx="31869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Long Range UT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31223" y="4170099"/>
            <a:ext cx="35523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Phased Array S-Scan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46932" y="4170099"/>
            <a:ext cx="28340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Encoded C-Scan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135174" y="4114799"/>
            <a:ext cx="0" cy="27432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67999" y="4114799"/>
            <a:ext cx="0" cy="27432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6119" y="4810171"/>
            <a:ext cx="3581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Large transducer collar allows for the generation of guided waves, which can travel along 100m+ of pipeline from a single location.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89891" y="4810171"/>
            <a:ext cx="4035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PAUT transducers allow for a Sectoral scan, similar to those used in medical sonography. This is a focused technique that can cause display warping.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43413" y="4810171"/>
            <a:ext cx="4039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 grid of encoded B-Scans can be combined into a top-down view of material under test; cutting edge can even present scans in 3d.</a:t>
            </a:r>
          </a:p>
        </p:txBody>
      </p:sp>
    </p:spTree>
    <p:extLst>
      <p:ext uri="{BB962C8B-B14F-4D97-AF65-F5344CB8AC3E}">
        <p14:creationId xmlns:p14="http://schemas.microsoft.com/office/powerpoint/2010/main" val="93360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E997F80-7E93-BC69-B9CA-64E7C47F786F}"/>
              </a:ext>
            </a:extLst>
          </p:cNvPr>
          <p:cNvSpPr/>
          <p:nvPr/>
        </p:nvSpPr>
        <p:spPr>
          <a:xfrm>
            <a:off x="871327" y="2471139"/>
            <a:ext cx="11103428" cy="121445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62233" y="4287177"/>
            <a:ext cx="1015021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Pulse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4955" y="4287026"/>
            <a:ext cx="93442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Echo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0C9C7-092F-51C5-2FA1-1EFABEB233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rot="2953705">
            <a:off x="8884493" y="958271"/>
            <a:ext cx="2800741" cy="3308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3CBA3A-6703-5D5A-5E37-683134AB64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 rot="19198914">
            <a:off x="6778182" y="985779"/>
            <a:ext cx="2867425" cy="3222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12315-3605-7661-DB5A-B3FB37C75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4718">
            <a:off x="2371942" y="1599354"/>
            <a:ext cx="2800741" cy="2200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8F698-9EF7-0966-BBCB-10FAF8FDB4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 rot="21240522">
            <a:off x="2091390" y="1442154"/>
            <a:ext cx="2867425" cy="24006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9A8D6E-E1EE-C563-0F21-3BF10B6E9D15}"/>
              </a:ext>
            </a:extLst>
          </p:cNvPr>
          <p:cNvSpPr/>
          <p:nvPr/>
        </p:nvSpPr>
        <p:spPr>
          <a:xfrm>
            <a:off x="8248261" y="1113252"/>
            <a:ext cx="2164702" cy="13578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C9B1E2-D8F6-991B-E74A-07C6516314D3}"/>
              </a:ext>
            </a:extLst>
          </p:cNvPr>
          <p:cNvSpPr/>
          <p:nvPr/>
        </p:nvSpPr>
        <p:spPr>
          <a:xfrm>
            <a:off x="4391170" y="1096574"/>
            <a:ext cx="2164702" cy="13578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E1C8A7-C449-9AFA-084C-6771A110FC76}"/>
              </a:ext>
            </a:extLst>
          </p:cNvPr>
          <p:cNvSpPr/>
          <p:nvPr/>
        </p:nvSpPr>
        <p:spPr>
          <a:xfrm>
            <a:off x="1057031" y="1096769"/>
            <a:ext cx="2164702" cy="13578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D34A0-FB8A-4B97-1785-C88B458D75AF}"/>
              </a:ext>
            </a:extLst>
          </p:cNvPr>
          <p:cNvSpPr/>
          <p:nvPr/>
        </p:nvSpPr>
        <p:spPr>
          <a:xfrm>
            <a:off x="5382883" y="1199072"/>
            <a:ext cx="6711456" cy="2513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5D7CE7-AFAC-6B91-ABD9-18C7E2354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864" y="1604920"/>
            <a:ext cx="1239185" cy="9075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DEF95D-DA17-4A46-3231-1B005B6E5D63}"/>
              </a:ext>
            </a:extLst>
          </p:cNvPr>
          <p:cNvSpPr/>
          <p:nvPr/>
        </p:nvSpPr>
        <p:spPr>
          <a:xfrm>
            <a:off x="871327" y="3666602"/>
            <a:ext cx="11025204" cy="13578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412D9-5A69-EF39-425C-EDB6DDAB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657" y="4462122"/>
            <a:ext cx="5919648" cy="2216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5C1567-BC0C-519A-55AD-1FFEE8EB9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2981" y="3564323"/>
            <a:ext cx="2907163" cy="3602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035828-5D21-83D4-28C2-F594500E1924}"/>
              </a:ext>
            </a:extLst>
          </p:cNvPr>
          <p:cNvSpPr/>
          <p:nvPr/>
        </p:nvSpPr>
        <p:spPr>
          <a:xfrm>
            <a:off x="9199252" y="3743204"/>
            <a:ext cx="2962989" cy="33177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0B59C0-DD8B-6ACC-7EF1-559275D077F1}"/>
              </a:ext>
            </a:extLst>
          </p:cNvPr>
          <p:cNvSpPr/>
          <p:nvPr/>
        </p:nvSpPr>
        <p:spPr>
          <a:xfrm>
            <a:off x="2741486" y="3874764"/>
            <a:ext cx="9352853" cy="2910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13A5EE-DE9B-AFB8-34AA-0D0E9908EB88}"/>
              </a:ext>
            </a:extLst>
          </p:cNvPr>
          <p:cNvSpPr/>
          <p:nvPr/>
        </p:nvSpPr>
        <p:spPr>
          <a:xfrm>
            <a:off x="7166544" y="4390624"/>
            <a:ext cx="1731298" cy="23596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4E43851-39CA-4392-99D6-E02FF71A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564" y="276664"/>
            <a:ext cx="8350899" cy="1325563"/>
          </a:xfrm>
        </p:spPr>
        <p:txBody>
          <a:bodyPr>
            <a:normAutofit/>
          </a:bodyPr>
          <a:lstStyle/>
          <a:p>
            <a:r>
              <a:rPr lang="en-GB" sz="3600" b="1" i="0" dirty="0">
                <a:solidFill>
                  <a:srgbClr val="005BA1"/>
                </a:solidFill>
                <a:effectLst/>
              </a:rPr>
              <a:t>Ce-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ar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fi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dacă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am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despărți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 </a:t>
            </a:r>
            <a:r>
              <a:rPr lang="en-GB" sz="3600" b="1" i="0" dirty="0" err="1">
                <a:solidFill>
                  <a:srgbClr val="005BA1"/>
                </a:solidFill>
                <a:effectLst/>
              </a:rPr>
              <a:t>transductorul</a:t>
            </a:r>
            <a:r>
              <a:rPr lang="en-GB" sz="3600" b="1" i="0" dirty="0">
                <a:solidFill>
                  <a:srgbClr val="005BA1"/>
                </a:solidFill>
                <a:effectLst/>
              </a:rPr>
              <a:t>?</a:t>
            </a:r>
            <a:br>
              <a:rPr lang="en-GB" sz="3600" b="1" i="0" dirty="0">
                <a:solidFill>
                  <a:srgbClr val="005BA1"/>
                </a:solidFill>
                <a:effectLst/>
              </a:rPr>
            </a:br>
            <a:r>
              <a:rPr lang="en-GB" sz="3600" dirty="0"/>
              <a:t>What if we split the transducer?</a:t>
            </a:r>
          </a:p>
        </p:txBody>
      </p:sp>
    </p:spTree>
    <p:extLst>
      <p:ext uri="{BB962C8B-B14F-4D97-AF65-F5344CB8AC3E}">
        <p14:creationId xmlns:p14="http://schemas.microsoft.com/office/powerpoint/2010/main" val="105558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CDF2-5A0A-8683-2C14-EA91926E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25505-10DD-9753-A586-9EFD38572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546" y="671137"/>
            <a:ext cx="10144290" cy="2820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92A75-CED1-52CB-8D87-CC39E8E12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461" y="3633160"/>
            <a:ext cx="4331328" cy="24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0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1143000"/>
          </a:xfrm>
        </p:spPr>
        <p:txBody>
          <a:bodyPr/>
          <a:lstStyle/>
          <a:p>
            <a:r>
              <a:rPr lang="en-GB" dirty="0"/>
              <a:t>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090" y="198884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i="0" dirty="0" err="1">
                <a:solidFill>
                  <a:srgbClr val="005BA1"/>
                </a:solidFill>
                <a:effectLst/>
              </a:rPr>
              <a:t>Setare</a:t>
            </a:r>
            <a:endParaRPr lang="en-GB" i="0" dirty="0">
              <a:solidFill>
                <a:srgbClr val="005BA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GB" i="0" dirty="0" err="1">
                <a:solidFill>
                  <a:srgbClr val="005BA1"/>
                </a:solidFill>
                <a:effectLst/>
              </a:rPr>
              <a:t>Diametru</a:t>
            </a:r>
            <a:r>
              <a:rPr lang="en-GB" i="0" dirty="0">
                <a:solidFill>
                  <a:srgbClr val="005BA1"/>
                </a:solidFill>
                <a:effectLst/>
              </a:rPr>
              <a:t> </a:t>
            </a:r>
            <a:r>
              <a:rPr lang="en-GB" i="0" dirty="0" err="1">
                <a:solidFill>
                  <a:srgbClr val="005BA1"/>
                </a:solidFill>
                <a:effectLst/>
              </a:rPr>
              <a:t>sondă</a:t>
            </a:r>
            <a:endParaRPr lang="en-GB" i="0" dirty="0">
              <a:solidFill>
                <a:srgbClr val="005BA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GB" i="0" dirty="0" err="1">
                <a:solidFill>
                  <a:srgbClr val="005BA1"/>
                </a:solidFill>
                <a:effectLst/>
              </a:rPr>
              <a:t>Unghiul</a:t>
            </a:r>
            <a:r>
              <a:rPr lang="en-GB" i="0" dirty="0">
                <a:solidFill>
                  <a:srgbClr val="005BA1"/>
                </a:solidFill>
                <a:effectLst/>
              </a:rPr>
              <a:t> </a:t>
            </a:r>
            <a:r>
              <a:rPr lang="en-GB" i="0" dirty="0" err="1">
                <a:solidFill>
                  <a:srgbClr val="005BA1"/>
                </a:solidFill>
                <a:effectLst/>
              </a:rPr>
              <a:t>transductorului</a:t>
            </a:r>
            <a:r>
              <a:rPr lang="en-GB" i="0" dirty="0">
                <a:solidFill>
                  <a:srgbClr val="005BA1"/>
                </a:solidFill>
                <a:effectLst/>
              </a:rPr>
              <a:t> 45/60/70</a:t>
            </a:r>
          </a:p>
          <a:p>
            <a:pPr>
              <a:lnSpc>
                <a:spcPct val="100000"/>
              </a:lnSpc>
            </a:pPr>
            <a:r>
              <a:rPr lang="en-GB" i="0" dirty="0" err="1">
                <a:solidFill>
                  <a:srgbClr val="005BA1"/>
                </a:solidFill>
                <a:effectLst/>
              </a:rPr>
              <a:t>Răspândirea</a:t>
            </a:r>
            <a:r>
              <a:rPr lang="en-GB" i="0" dirty="0">
                <a:solidFill>
                  <a:srgbClr val="005BA1"/>
                </a:solidFill>
                <a:effectLst/>
              </a:rPr>
              <a:t> </a:t>
            </a:r>
            <a:r>
              <a:rPr lang="en-GB" i="0" dirty="0" err="1">
                <a:solidFill>
                  <a:srgbClr val="005BA1"/>
                </a:solidFill>
                <a:effectLst/>
              </a:rPr>
              <a:t>fasciculului</a:t>
            </a:r>
            <a:endParaRPr lang="en-GB" i="0" dirty="0">
              <a:solidFill>
                <a:srgbClr val="005BA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GB" i="0" dirty="0" err="1">
                <a:solidFill>
                  <a:srgbClr val="005BA1"/>
                </a:solidFill>
                <a:effectLst/>
              </a:rPr>
              <a:t>Metoda</a:t>
            </a:r>
            <a:r>
              <a:rPr lang="en-GB" i="0" dirty="0">
                <a:solidFill>
                  <a:srgbClr val="005BA1"/>
                </a:solidFill>
                <a:effectLst/>
              </a:rPr>
              <a:t> de </a:t>
            </a:r>
            <a:r>
              <a:rPr lang="en-GB" i="0" dirty="0" err="1">
                <a:solidFill>
                  <a:srgbClr val="005BA1"/>
                </a:solidFill>
                <a:effectLst/>
              </a:rPr>
              <a:t>calibrat</a:t>
            </a:r>
            <a:endParaRPr lang="en-GB" i="0" dirty="0">
              <a:solidFill>
                <a:srgbClr val="005BA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GB" dirty="0" err="1">
                <a:solidFill>
                  <a:srgbClr val="005BA1"/>
                </a:solidFill>
              </a:rPr>
              <a:t>Rezultate</a:t>
            </a:r>
            <a:endParaRPr lang="en-GB" i="0" dirty="0">
              <a:solidFill>
                <a:srgbClr val="005BA1"/>
              </a:solidFill>
              <a:effectLst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4CEB94-3D16-6C5E-E6E8-7D132812FB4B}"/>
              </a:ext>
            </a:extLst>
          </p:cNvPr>
          <p:cNvSpPr txBox="1">
            <a:spLocks/>
          </p:cNvSpPr>
          <p:nvPr/>
        </p:nvSpPr>
        <p:spPr>
          <a:xfrm>
            <a:off x="7164110" y="19888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Set Up</a:t>
            </a:r>
          </a:p>
          <a:p>
            <a:pPr>
              <a:lnSpc>
                <a:spcPct val="100000"/>
              </a:lnSpc>
            </a:pPr>
            <a:r>
              <a:rPr lang="en-GB" dirty="0"/>
              <a:t>Probe Diameter</a:t>
            </a:r>
          </a:p>
          <a:p>
            <a:pPr>
              <a:lnSpc>
                <a:spcPct val="100000"/>
              </a:lnSpc>
            </a:pPr>
            <a:r>
              <a:rPr lang="en-GB" dirty="0"/>
              <a:t>Angle of transducer 45/60/70</a:t>
            </a:r>
          </a:p>
          <a:p>
            <a:pPr>
              <a:lnSpc>
                <a:spcPct val="100000"/>
              </a:lnSpc>
            </a:pPr>
            <a:r>
              <a:rPr lang="en-GB" dirty="0"/>
              <a:t>Beam Spread</a:t>
            </a:r>
          </a:p>
          <a:p>
            <a:pPr>
              <a:lnSpc>
                <a:spcPct val="100000"/>
              </a:lnSpc>
            </a:pPr>
            <a:r>
              <a:rPr lang="en-GB" dirty="0"/>
              <a:t>Calibration Method</a:t>
            </a:r>
          </a:p>
          <a:p>
            <a:pPr>
              <a:lnSpc>
                <a:spcPct val="100000"/>
              </a:lnSpc>
            </a:pPr>
            <a:r>
              <a:rPr lang="en-GB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1061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50" y="209839"/>
            <a:ext cx="8350899" cy="1325563"/>
          </a:xfrm>
        </p:spPr>
        <p:txBody>
          <a:bodyPr>
            <a:normAutofit/>
          </a:bodyPr>
          <a:lstStyle/>
          <a:p>
            <a:r>
              <a:rPr lang="it-IT" sz="3600" b="1" i="0" dirty="0">
                <a:solidFill>
                  <a:srgbClr val="005BA1"/>
                </a:solidFill>
                <a:effectLst/>
              </a:rPr>
              <a:t>Verificare </a:t>
            </a:r>
            <a:r>
              <a:rPr lang="it-IT" sz="3600" b="1" i="0" dirty="0" err="1">
                <a:solidFill>
                  <a:srgbClr val="005BA1"/>
                </a:solidFill>
                <a:effectLst/>
              </a:rPr>
              <a:t>și</a:t>
            </a:r>
            <a:r>
              <a:rPr lang="it-IT" sz="3600" b="1" i="0" dirty="0">
                <a:solidFill>
                  <a:srgbClr val="005BA1"/>
                </a:solidFill>
                <a:effectLst/>
              </a:rPr>
              <a:t> configurare a </a:t>
            </a:r>
            <a:r>
              <a:rPr lang="it-IT" sz="3600" b="1" i="0" dirty="0" err="1">
                <a:solidFill>
                  <a:srgbClr val="005BA1"/>
                </a:solidFill>
                <a:effectLst/>
              </a:rPr>
              <a:t>sondei</a:t>
            </a:r>
            <a:r>
              <a:rPr lang="it-IT" sz="3600" b="1" i="0" dirty="0">
                <a:solidFill>
                  <a:srgbClr val="005BA1"/>
                </a:solidFill>
                <a:effectLst/>
              </a:rPr>
              <a:t>  </a:t>
            </a:r>
            <a:br>
              <a:rPr lang="it-IT" sz="3600" b="1" i="0" dirty="0">
                <a:solidFill>
                  <a:srgbClr val="005BA1"/>
                </a:solidFill>
                <a:effectLst/>
              </a:rPr>
            </a:br>
            <a:r>
              <a:rPr lang="en-GB" sz="3600" dirty="0"/>
              <a:t>Probe Check and Set-Up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718" y="1423914"/>
            <a:ext cx="1512168" cy="1154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19" y="2891659"/>
            <a:ext cx="1512168" cy="1184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56" y="4389187"/>
            <a:ext cx="1523730" cy="120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404" y="1391927"/>
            <a:ext cx="4248472" cy="330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920" y="4996741"/>
            <a:ext cx="1885950" cy="1400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176" y="4797152"/>
            <a:ext cx="2303140" cy="13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606" y="297182"/>
            <a:ext cx="8229600" cy="1143000"/>
          </a:xfrm>
        </p:spPr>
        <p:txBody>
          <a:bodyPr/>
          <a:lstStyle/>
          <a:p>
            <a:r>
              <a:rPr lang="en-GB" dirty="0"/>
              <a:t>40mm Blocks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421" y="1610562"/>
            <a:ext cx="4453214" cy="116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90" y="3999785"/>
            <a:ext cx="4453237" cy="1208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590" y="2845830"/>
            <a:ext cx="4453237" cy="1079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590" y="5257727"/>
            <a:ext cx="4453237" cy="1118557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 rot="10800000">
            <a:off x="3749661" y="1780791"/>
            <a:ext cx="1152197" cy="761329"/>
          </a:xfrm>
          <a:prstGeom prst="triangl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3623119" y="4235323"/>
            <a:ext cx="1093108" cy="761329"/>
          </a:xfrm>
          <a:prstGeom prst="triangl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731" y="214457"/>
            <a:ext cx="1883827" cy="1396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6722A-6586-35A1-F4C9-8012E0A4E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764" y="1742855"/>
            <a:ext cx="4596668" cy="451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kotaNDT W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kota Template" id="{A4EF22BC-8388-4E58-A2E2-70951249C04E}" vid="{62C9A5A3-0040-472F-B6DA-7D0A0F4E2CBC}"/>
    </a:ext>
  </a:extLst>
</a:theme>
</file>

<file path=ppt/theme/theme2.xml><?xml version="1.0" encoding="utf-8"?>
<a:theme xmlns:a="http://schemas.openxmlformats.org/drawingml/2006/main" name="1_DakotaNDT W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kota Template" id="{A4EF22BC-8388-4E58-A2E2-70951249C04E}" vid="{62C9A5A3-0040-472F-B6DA-7D0A0F4E2C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DakotaNDT Template</Template>
  <TotalTime>13734</TotalTime>
  <Words>679</Words>
  <Application>Microsoft Office PowerPoint</Application>
  <PresentationFormat>Widescreen</PresentationFormat>
  <Paragraphs>104</Paragraphs>
  <Slides>28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Century Gothic</vt:lpstr>
      <vt:lpstr>Roboto</vt:lpstr>
      <vt:lpstr>DakotaNDT Wide</vt:lpstr>
      <vt:lpstr>1_DakotaNDT Wide</vt:lpstr>
      <vt:lpstr>Worksheet</vt:lpstr>
      <vt:lpstr>    Măsurarea grosimii sub obstrucție  Thickness Measuring Under Obstruction</vt:lpstr>
      <vt:lpstr>Corrosion Grid Mapping</vt:lpstr>
      <vt:lpstr> Obstrucție de suprafață / Surface Obstruction </vt:lpstr>
      <vt:lpstr>Advanced Ultrasonic Techniques</vt:lpstr>
      <vt:lpstr>Ce-ar fi dacă am despărți transductorul? What if we split the transducer?</vt:lpstr>
      <vt:lpstr>PowerPoint Presentation</vt:lpstr>
      <vt:lpstr>Experiment</vt:lpstr>
      <vt:lpstr>Verificare și configurare a sondei   Probe Check and Set-Up</vt:lpstr>
      <vt:lpstr>40mm Blocks</vt:lpstr>
      <vt:lpstr>Calculating the PCS – Probe Centre Separation (Centru de Separare a Probelor)</vt:lpstr>
      <vt:lpstr>PowerPoint Presentation</vt:lpstr>
      <vt:lpstr>Răspândirea razelor / Beam Spread</vt:lpstr>
      <vt:lpstr>Răspândirea razelor / Beam Spread</vt:lpstr>
      <vt:lpstr>Ajustarea PCS pe citirea grosimii  Adjusting PCS on Thickness Reading</vt:lpstr>
      <vt:lpstr>Calibration - doar două puncte!</vt:lpstr>
      <vt:lpstr>Range of Measurement</vt:lpstr>
      <vt:lpstr>Test 1  Simularea coroziunii / Corrosion Simulation</vt:lpstr>
      <vt:lpstr>Rezultat / Results</vt:lpstr>
      <vt:lpstr>25mm Block</vt:lpstr>
      <vt:lpstr>Test 2 – Corrosion Type / Tip de coroziune</vt:lpstr>
      <vt:lpstr>Orientation Orientare și Direcție</vt:lpstr>
      <vt:lpstr>Observații / Observations</vt:lpstr>
      <vt:lpstr>Măsurarea defectelor mici, aproape de ecoul mare de la peretele din spate, poate mască semnalul, reducerea PCS-ului atenuează astfel problemele de amplitudine.  Measuring small defects, near large back wall echo can mask signal, shifting the PCS reduces such amplitude issues.</vt:lpstr>
      <vt:lpstr>PowerPoint Presentation</vt:lpstr>
      <vt:lpstr>Concluzie / Conclusion</vt:lpstr>
      <vt:lpstr>PowerPoint Presentation</vt:lpstr>
      <vt:lpstr>  Pașii următori  / Next Steps</vt:lpstr>
      <vt:lpstr>Dual Shear Wave “DSW”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Bolt Tension Monitoring</dc:title>
  <dc:creator>Ben Andrew</dc:creator>
  <cp:lastModifiedBy>Matthew Davison</cp:lastModifiedBy>
  <cp:revision>61</cp:revision>
  <dcterms:created xsi:type="dcterms:W3CDTF">2023-10-09T15:06:54Z</dcterms:created>
  <dcterms:modified xsi:type="dcterms:W3CDTF">2025-06-18T05:50:55Z</dcterms:modified>
</cp:coreProperties>
</file>